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1" r:id="rId3"/>
    <p:sldId id="258" r:id="rId4"/>
    <p:sldId id="282" r:id="rId5"/>
    <p:sldId id="293" r:id="rId6"/>
    <p:sldId id="287" r:id="rId7"/>
    <p:sldId id="288" r:id="rId8"/>
    <p:sldId id="270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6072"/>
    <a:srgbClr val="6ABAEC"/>
    <a:srgbClr val="0C60C6"/>
    <a:srgbClr val="EFF4F7"/>
    <a:srgbClr val="74778C"/>
    <a:srgbClr val="005F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6"/>
    <p:restoredTop sz="94729"/>
  </p:normalViewPr>
  <p:slideViewPr>
    <p:cSldViewPr snapToGrid="0" snapToObjects="1">
      <p:cViewPr varScale="1">
        <p:scale>
          <a:sx n="107" d="100"/>
          <a:sy n="107" d="100"/>
        </p:scale>
        <p:origin x="56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448DF7-9D8D-0D4C-BC17-17F16CBF3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4CA94E-F15E-9F4D-AD34-FB328C73F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0580F3-C878-6443-BB31-E3AFD11F8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6CB4B7-4411-654C-9C55-E1895668A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08AC12-19B6-FE4F-B727-5FB5AD520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41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A97E92-2236-694B-868C-EBEAC986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90D8CCA-4C7A-D646-80A4-7A7BC3A57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F84071-0504-A54D-9FEF-08BFCC02B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184DFC-CE72-BF40-BEC2-A4A73B2DE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4E71DD-3716-4E47-A97F-5646ED5A8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483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E7DEEC2-258C-3145-AD37-D3DB0416CB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2DC149-CE39-6E46-B267-66B7CE5884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52A553-1B77-1942-BED2-62FBEBAE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6856A0-9704-CB48-A53F-2F4000434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C993B3-FEBA-014C-AB48-727E108C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787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D29BC-AF37-F247-B8CE-39565F72D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DF81EF-1B16-A441-B99E-8855BC902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A394BA-EC42-194C-B272-6BCBE9C9A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9A21AE-2691-3F42-BAD7-1A2C73A16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62565C-00EB-C54D-BC72-3F97D39C6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6185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745E05-7999-F648-8B3B-D57C93591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DF12F9-3709-8847-B3D0-89F0C0B03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65EB7A-6D33-874D-847B-D4CF0EA39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1D511E-33A9-5D44-901B-C6E30E98C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EB434B-6845-D849-A591-6F26AB8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353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3DBE3B-18B3-FA44-9F05-6C3A2DC82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737EA7-7B1F-CE46-92D0-BA7489208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6781A8B-5952-2248-8816-CA0433248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AA15AEE-FDCE-2047-8701-FE62C949E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3C4481-CAFC-644D-AD66-F8A86D4A7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029CDC5-FD1F-B94B-A476-CC78534B0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2932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D6415-4282-AE4E-AD0A-EBC8219F9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9D4338-C673-4A4B-9053-56D465322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C86BD4-6307-2649-AF2A-7CF0A25A5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2196111-A620-224C-9D7F-02800F438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A671AE1-8882-B34C-8884-5FA0AF78E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DBE0907-9569-7A46-B731-5052D5A0F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A5135B7-A5EB-AE4B-8EC5-05FAAA0BE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E5E80E7-DC5F-5D46-9632-A7AEC2B7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9153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A5A986-7058-2B49-BE3B-A31ACE06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0BA752-356A-A34E-8D34-4669D684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AB004F5-B4F2-7345-BA9F-E571A525C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3760F6C-E11B-2E48-9091-7C6788E5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6612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174ACD9-52F5-964B-91E7-52C3670F2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B4E7FA4-3E1B-ED45-8F51-D6CC3A72A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E51704-AFD1-AC4D-9A81-CAE234439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136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1E3236-2F33-AA43-BABF-9E71C1EB4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333CDE-8A74-864A-9B52-CC0FD03B4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643130-C46A-904F-822D-68242BCE3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4D8B42F-DA5C-3141-9F36-89546EA4C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D45EF3E-4CF0-2E42-89EE-2A876A355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0CF46E-7B6A-804B-9852-B09D9D4B7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656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64374C-AE5A-D448-8D5C-90BBA8B60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3C0E333-8849-D146-9A6B-3B23E55240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092D72-1F99-B240-A2B9-3981532272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9A9C9D-EBAC-5A4C-A644-115EA9761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1D268B-B302-A745-9E59-49BA43182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BB61AC3-1ADB-2C46-9C0B-038638C93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442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C4FD4F-A260-4948-A824-0EF06D23B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C6052AA-85F7-9840-8898-AE6880FAC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7388F1-F144-2B4E-B83F-BE7343AE1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16649-E4E5-BF40-8BF7-7600363791B9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412378-BF61-E240-BF1C-2B514768A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28884F-5E24-1C43-B7E3-91F040F11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840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uwsgi-docs.readthedocs.io/en/latest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nginx.org/en/" TargetMode="External"/><Relationship Id="rId5" Type="http://schemas.openxmlformats.org/officeDocument/2006/relationships/hyperlink" Target="http://flask.pocoo.org/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habr.com/ru/post/346306/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hyperlink" Target="https://proglib.io/p/git-for-half-an-hou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Наташа\корел\сувалкина\презентация НЕЙРОНКИ\разб\1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07997" y="433797"/>
            <a:ext cx="10637798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5400" b="1" dirty="0">
                <a:solidFill>
                  <a:schemeClr val="bg1"/>
                </a:solidFill>
                <a:effectLst>
                  <a:glow rad="660400">
                    <a:srgbClr val="2A4070">
                      <a:alpha val="22000"/>
                    </a:srgb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ВЫВЕДЕНИЕ МОДЕЛЕЙ МАШИННОГО ОБУЧЕНИЯ </a:t>
            </a:r>
            <a:r>
              <a:rPr lang="ru-RU" sz="5400" b="1" dirty="0">
                <a:solidFill>
                  <a:srgbClr val="4DE9ED"/>
                </a:solidFill>
                <a:effectLst>
                  <a:glow rad="660400">
                    <a:srgbClr val="2A4070">
                      <a:alpha val="22000"/>
                    </a:srgb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В PRODUCTION</a:t>
            </a:r>
            <a:endParaRPr lang="en-US" sz="5400" b="1" dirty="0">
              <a:solidFill>
                <a:srgbClr val="4DE9ED"/>
              </a:solidFill>
              <a:effectLst>
                <a:glow rad="660400">
                  <a:srgbClr val="2A4070">
                    <a:alpha val="22000"/>
                  </a:srgbClr>
                </a:glo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75686" y="56841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7542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5781307" y="560648"/>
            <a:ext cx="6410693" cy="5870298"/>
          </a:xfrm>
          <a:prstGeom prst="rect">
            <a:avLst/>
          </a:prstGeom>
          <a:solidFill>
            <a:srgbClr val="EFF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92D050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-1" y="560648"/>
            <a:ext cx="834013" cy="5870298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92D050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322EB14-26C7-4249-BEE2-39CFA938F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998"/>
          <a:stretch/>
        </p:blipFill>
        <p:spPr>
          <a:xfrm>
            <a:off x="899514" y="2273650"/>
            <a:ext cx="4820007" cy="4211264"/>
          </a:xfrm>
          <a:prstGeom prst="rect">
            <a:avLst/>
          </a:prstGeom>
        </p:spPr>
      </p:pic>
      <p:pic>
        <p:nvPicPr>
          <p:cNvPr id="16" name="Picture 2" descr="D:\Наташа\корел\сувалкина\презентация НЕЙРОНКИ\ДОД\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12" y="0"/>
            <a:ext cx="49472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1123364" y="451978"/>
            <a:ext cx="3741730" cy="1920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ru-RU" sz="44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Внедрение</a:t>
            </a:r>
            <a:endParaRPr lang="en-US" sz="44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  <a:p>
            <a:pPr>
              <a:lnSpc>
                <a:spcPct val="90000"/>
              </a:lnSpc>
            </a:pPr>
            <a:r>
              <a:rPr lang="ru-RU" sz="44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модели в</a:t>
            </a:r>
            <a:endParaRPr lang="en-US" sz="44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  <a:p>
            <a:pPr>
              <a:lnSpc>
                <a:spcPct val="90000"/>
              </a:lnSpc>
            </a:pPr>
            <a:r>
              <a:rPr lang="en-US" sz="44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Production</a:t>
            </a:r>
            <a:endParaRPr lang="ru-RU" sz="44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9952B56-2CE3-FE47-93FC-A8266F742BFE}"/>
              </a:ext>
            </a:extLst>
          </p:cNvPr>
          <p:cNvSpPr/>
          <p:nvPr/>
        </p:nvSpPr>
        <p:spPr>
          <a:xfrm>
            <a:off x="5965424" y="801213"/>
            <a:ext cx="5844748" cy="5389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800"/>
              </a:spcAft>
            </a:pPr>
            <a:r>
              <a:rPr lang="ru-RU" sz="1600" b="1" dirty="0">
                <a:solidFill>
                  <a:srgbClr val="6ABAEC"/>
                </a:solidFill>
                <a:latin typeface="Century Gothic" panose="020B0502020202020204" pitchFamily="34" charset="0"/>
              </a:rPr>
              <a:t>Вариант 1: Переписать весь код на том языке, который используется во внедряемом </a:t>
            </a:r>
            <a:r>
              <a:rPr lang="ru-RU" sz="1600" b="1" dirty="0" err="1">
                <a:solidFill>
                  <a:srgbClr val="6ABAEC"/>
                </a:solidFill>
                <a:latin typeface="Century Gothic" panose="020B0502020202020204" pitchFamily="34" charset="0"/>
              </a:rPr>
              <a:t>pipeline</a:t>
            </a:r>
            <a:endParaRPr lang="en-US" sz="1600" b="1" dirty="0">
              <a:solidFill>
                <a:srgbClr val="6ABAEC"/>
              </a:solidFill>
              <a:latin typeface="Century Gothic" panose="020B0502020202020204" pitchFamily="34" charset="0"/>
            </a:endParaRPr>
          </a:p>
          <a:p>
            <a:pPr algn="just">
              <a:lnSpc>
                <a:spcPct val="110000"/>
              </a:lnSpc>
              <a:spcAft>
                <a:spcPts val="1800"/>
              </a:spcAft>
            </a:pPr>
            <a:r>
              <a:rPr lang="ru-RU" sz="1600" dirty="0">
                <a:solidFill>
                  <a:srgbClr val="74778C"/>
                </a:solidFill>
                <a:latin typeface="Century Gothic" panose="020B0502020202020204" pitchFamily="34" charset="0"/>
              </a:rPr>
              <a:t>Звучит в какой-то степени логично, однако необходимо большое количество сил и времени, чтобы тиражировать разработанные модели. По итогу это получается просто тратой времени. Большинство языков, как например </a:t>
            </a:r>
            <a:r>
              <a:rPr lang="ru-RU" sz="1600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JavaScript</a:t>
            </a:r>
            <a:r>
              <a:rPr lang="ru-RU" sz="1600" dirty="0">
                <a:solidFill>
                  <a:srgbClr val="74778C"/>
                </a:solidFill>
                <a:latin typeface="Century Gothic" panose="020B0502020202020204" pitchFamily="34" charset="0"/>
              </a:rPr>
              <a:t>, не имеют удобных библиотек для работы с ML. Поэтому будет достаточно рациональным решением этот вариант не использовать.</a:t>
            </a:r>
            <a:endParaRPr lang="en-US" sz="1600" dirty="0">
              <a:solidFill>
                <a:srgbClr val="74778C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10000"/>
              </a:lnSpc>
              <a:spcAft>
                <a:spcPts val="1800"/>
              </a:spcAft>
            </a:pPr>
            <a:r>
              <a:rPr lang="ru-RU" sz="1600" b="1" dirty="0">
                <a:solidFill>
                  <a:srgbClr val="6ABAEC"/>
                </a:solidFill>
                <a:latin typeface="Century Gothic" panose="020B0502020202020204" pitchFamily="34" charset="0"/>
              </a:rPr>
              <a:t>Вариант 2: Использовать API</a:t>
            </a:r>
            <a:endParaRPr lang="en-US" sz="1600" b="1" dirty="0">
              <a:solidFill>
                <a:srgbClr val="6ABAEC"/>
              </a:solidFill>
              <a:latin typeface="Century Gothic" panose="020B0502020202020204" pitchFamily="34" charset="0"/>
            </a:endParaRPr>
          </a:p>
          <a:p>
            <a:pPr algn="just">
              <a:lnSpc>
                <a:spcPct val="110000"/>
              </a:lnSpc>
              <a:spcAft>
                <a:spcPts val="1800"/>
              </a:spcAft>
            </a:pPr>
            <a:r>
              <a:rPr lang="ru-RU" sz="1600" dirty="0">
                <a:solidFill>
                  <a:srgbClr val="74778C"/>
                </a:solidFill>
                <a:latin typeface="Century Gothic" panose="020B0502020202020204" pitchFamily="34" charset="0"/>
              </a:rPr>
              <a:t>Сетевые API решили проблему работы с приложениями на разных языках. Если фронт-энд разработчику необходимо использовать вашу модель машинного обучения, чтобы на ее основе создать веб-приложение, им нужно всего лишь получить URL конечного сервера, обсуживающего API.</a:t>
            </a:r>
          </a:p>
        </p:txBody>
      </p:sp>
    </p:spTree>
    <p:extLst>
      <p:ext uri="{BB962C8B-B14F-4D97-AF65-F5344CB8AC3E}">
        <p14:creationId xmlns:p14="http://schemas.microsoft.com/office/powerpoint/2010/main" val="4211752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 flipV="1">
            <a:off x="0" y="6147761"/>
            <a:ext cx="12192000" cy="710239"/>
            <a:chOff x="0" y="0"/>
            <a:chExt cx="12192000" cy="710239"/>
          </a:xfrm>
        </p:grpSpPr>
        <p:pic>
          <p:nvPicPr>
            <p:cNvPr id="8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6" t="56964" b="2263"/>
          <a:stretch/>
        </p:blipFill>
        <p:spPr bwMode="auto">
          <a:xfrm>
            <a:off x="9416487" y="0"/>
            <a:ext cx="2775513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93" t="56964" r="-1" b="2263"/>
          <a:stretch/>
        </p:blipFill>
        <p:spPr bwMode="auto">
          <a:xfrm>
            <a:off x="0" y="323493"/>
            <a:ext cx="1701816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/>
          <p:cNvSpPr/>
          <p:nvPr/>
        </p:nvSpPr>
        <p:spPr>
          <a:xfrm>
            <a:off x="0" y="1450117"/>
            <a:ext cx="12192000" cy="4909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5113200" y="91367"/>
            <a:ext cx="1965602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54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WEB</a:t>
            </a:r>
            <a:endParaRPr lang="ru-RU" sz="54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3734500-B1FC-7141-8F0D-A51EE4BB3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888" y="1714546"/>
            <a:ext cx="8799010" cy="2612206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4693215" y="803786"/>
            <a:ext cx="28055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>
                <a:solidFill>
                  <a:srgbClr val="617085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INTERFACE</a:t>
            </a:r>
            <a:endParaRPr lang="ru-RU" sz="4000" dirty="0">
              <a:solidFill>
                <a:srgbClr val="617085"/>
              </a:solidFill>
              <a:latin typeface="Century Gothic" panose="020B050202020202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pic>
        <p:nvPicPr>
          <p:cNvPr id="20" name="Picture 2" descr="D:\Наташа\корел\сувалкина\презентация НЕЙРОНКИ\ДОД\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0117"/>
            <a:ext cx="12192000" cy="490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1444053-F780-C64D-BB23-373AAFC36442}"/>
              </a:ext>
            </a:extLst>
          </p:cNvPr>
          <p:cNvSpPr/>
          <p:nvPr/>
        </p:nvSpPr>
        <p:spPr>
          <a:xfrm>
            <a:off x="485462" y="4430046"/>
            <a:ext cx="1132191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E6072"/>
                </a:solidFill>
                <a:latin typeface="Century Gothic" panose="020B0502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Flask</a:t>
            </a:r>
            <a:r>
              <a:rPr lang="en-US" dirty="0">
                <a:solidFill>
                  <a:srgbClr val="5E6072"/>
                </a:solidFill>
                <a:latin typeface="Century Gothic" panose="020B0502020202020204" pitchFamily="34" charset="0"/>
              </a:rPr>
              <a:t>: </a:t>
            </a: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минималистический </a:t>
            </a:r>
            <a:r>
              <a:rPr lang="en-US" dirty="0">
                <a:solidFill>
                  <a:srgbClr val="5E6072"/>
                </a:solidFill>
                <a:latin typeface="Century Gothic" panose="020B0502020202020204" pitchFamily="34" charset="0"/>
              </a:rPr>
              <a:t>python framework </a:t>
            </a: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для создания </a:t>
            </a:r>
            <a:r>
              <a:rPr lang="en-US" dirty="0">
                <a:solidFill>
                  <a:srgbClr val="5E6072"/>
                </a:solidFill>
                <a:latin typeface="Century Gothic" panose="020B0502020202020204" pitchFamily="34" charset="0"/>
              </a:rPr>
              <a:t>RESTful API. </a:t>
            </a:r>
            <a:endParaRPr lang="ru-RU" dirty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E6072"/>
                </a:solidFill>
                <a:latin typeface="Century Gothic" panose="020B0502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nginx</a:t>
            </a:r>
            <a:r>
              <a:rPr lang="en-US" dirty="0">
                <a:solidFill>
                  <a:srgbClr val="5E6072"/>
                </a:solidFill>
                <a:latin typeface="Century Gothic" panose="020B0502020202020204" pitchFamily="34" charset="0"/>
              </a:rPr>
              <a:t>: </a:t>
            </a: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стабильный веб-сервер, который реализует такой функционал, как балансировка нагрузки, конфигурация </a:t>
            </a:r>
            <a:r>
              <a:rPr lang="en-US" dirty="0">
                <a:solidFill>
                  <a:srgbClr val="5E6072"/>
                </a:solidFill>
                <a:latin typeface="Century Gothic" panose="020B0502020202020204" pitchFamily="34" charset="0"/>
              </a:rPr>
              <a:t>SSL </a:t>
            </a: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и т. д. 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E6072"/>
                </a:solidFill>
                <a:latin typeface="Century Gothic" panose="020B0502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uWSGI</a:t>
            </a:r>
            <a:r>
              <a:rPr lang="en-US" dirty="0">
                <a:solidFill>
                  <a:srgbClr val="5E6072"/>
                </a:solidFill>
                <a:latin typeface="Century Gothic" panose="020B0502020202020204" pitchFamily="34" charset="0"/>
              </a:rPr>
              <a:t>: </a:t>
            </a: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высоко конфигурируемый </a:t>
            </a:r>
            <a:r>
              <a:rPr lang="en-US" dirty="0">
                <a:solidFill>
                  <a:srgbClr val="5E6072"/>
                </a:solidFill>
                <a:latin typeface="Century Gothic" panose="020B0502020202020204" pitchFamily="34" charset="0"/>
              </a:rPr>
              <a:t>WSGI </a:t>
            </a: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сервер(</a:t>
            </a:r>
            <a:r>
              <a:rPr lang="en-US" dirty="0">
                <a:solidFill>
                  <a:srgbClr val="5E6072"/>
                </a:solidFill>
                <a:latin typeface="Century Gothic" panose="020B0502020202020204" pitchFamily="34" charset="0"/>
              </a:rPr>
              <a:t>Web Server Gateway Interface), </a:t>
            </a: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который позволяет нескольким </a:t>
            </a:r>
            <a:r>
              <a:rPr lang="en-US" dirty="0">
                <a:solidFill>
                  <a:srgbClr val="5E6072"/>
                </a:solidFill>
                <a:latin typeface="Century Gothic" panose="020B0502020202020204" pitchFamily="34" charset="0"/>
              </a:rPr>
              <a:t>worker'</a:t>
            </a:r>
            <a:r>
              <a:rPr lang="ru-RU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ам</a:t>
            </a: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 одновременно обслуживать несколько запросов. </a:t>
            </a:r>
            <a:endParaRPr lang="ru-RU" b="0" i="0" dirty="0">
              <a:solidFill>
                <a:srgbClr val="5E6072"/>
              </a:solidFill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070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2" t="2865" b="48081"/>
          <a:stretch/>
        </p:blipFill>
        <p:spPr bwMode="auto">
          <a:xfrm flipV="1">
            <a:off x="6952343" y="-1"/>
            <a:ext cx="1954793" cy="16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" b="48081"/>
          <a:stretch/>
        </p:blipFill>
        <p:spPr bwMode="auto">
          <a:xfrm flipV="1">
            <a:off x="8907141" y="0"/>
            <a:ext cx="3284859" cy="16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 7"/>
          <p:cNvGrpSpPr/>
          <p:nvPr/>
        </p:nvGrpSpPr>
        <p:grpSpPr>
          <a:xfrm>
            <a:off x="0" y="6093248"/>
            <a:ext cx="6560457" cy="764752"/>
            <a:chOff x="-740229" y="6014002"/>
            <a:chExt cx="7292335" cy="850067"/>
          </a:xfrm>
        </p:grpSpPr>
        <p:pic>
          <p:nvPicPr>
            <p:cNvPr id="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" t="2864" b="73854"/>
            <a:stretch/>
          </p:blipFill>
          <p:spPr bwMode="auto">
            <a:xfrm>
              <a:off x="-740229" y="6014002"/>
              <a:ext cx="3641015" cy="850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4" b="73854"/>
            <a:stretch/>
          </p:blipFill>
          <p:spPr bwMode="auto">
            <a:xfrm>
              <a:off x="2900791" y="6014002"/>
              <a:ext cx="3651315" cy="850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Прямоугольник 10"/>
          <p:cNvSpPr/>
          <p:nvPr/>
        </p:nvSpPr>
        <p:spPr>
          <a:xfrm>
            <a:off x="5968315" y="1611259"/>
            <a:ext cx="6223685" cy="5246741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0" y="-1"/>
            <a:ext cx="390719" cy="1371601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252;p33"/>
          <p:cNvSpPr txBox="1"/>
          <p:nvPr/>
        </p:nvSpPr>
        <p:spPr>
          <a:xfrm>
            <a:off x="563405" y="633983"/>
            <a:ext cx="4193676" cy="9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Clr>
                <a:schemeClr val="lt1"/>
              </a:buClr>
              <a:buSzPts val="5000"/>
            </a:pPr>
            <a:r>
              <a:rPr lang="en-US" sz="66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Flask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4881330" y="633983"/>
            <a:ext cx="6818693" cy="5775981"/>
          </a:xfrm>
          <a:prstGeom prst="rect">
            <a:avLst/>
          </a:prstGeom>
          <a:solidFill>
            <a:srgbClr val="EFF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Picture 2" descr="https://habrastorage.org/getpro/habr/post_images/ca3/239/dde/ca3239dde36652d873aee1315472a64a.png">
            <a:extLst>
              <a:ext uri="{FF2B5EF4-FFF2-40B4-BE49-F238E27FC236}">
                <a16:creationId xmlns:a16="http://schemas.microsoft.com/office/drawing/2014/main" id="{851D5283-5FB4-ED4C-B981-4BF0D3EC6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004" y="408740"/>
            <a:ext cx="7579344" cy="568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EA43747-579C-0148-8B05-C5CF05C87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076" y="322923"/>
            <a:ext cx="1228344" cy="1228344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D7DB1E5-89A6-0348-9C11-A12910FA3F00}"/>
              </a:ext>
            </a:extLst>
          </p:cNvPr>
          <p:cNvSpPr/>
          <p:nvPr/>
        </p:nvSpPr>
        <p:spPr>
          <a:xfrm>
            <a:off x="6310807" y="5565672"/>
            <a:ext cx="3959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  <a:hlinkClick r:id="rId5"/>
              </a:rPr>
              <a:t>https://habr.com/ru/post/346306/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9CF8617-CD1D-CF41-9DC9-9C5DE82783B4}"/>
              </a:ext>
            </a:extLst>
          </p:cNvPr>
          <p:cNvSpPr/>
          <p:nvPr/>
        </p:nvSpPr>
        <p:spPr>
          <a:xfrm>
            <a:off x="633109" y="1799901"/>
            <a:ext cx="4248222" cy="4262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007020"/>
                </a:solidFill>
                <a:latin typeface="Century Gothic" panose="020B0502020202020204" pitchFamily="34" charset="0"/>
              </a:rPr>
              <a:t>import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rgbClr val="0E84B5"/>
                </a:solidFill>
                <a:latin typeface="Century Gothic" panose="020B0502020202020204" pitchFamily="34" charset="0"/>
              </a:rPr>
              <a:t>flask</a:t>
            </a:r>
          </a:p>
          <a:p>
            <a:pPr>
              <a:spcAft>
                <a:spcPts val="600"/>
              </a:spcAft>
            </a:pPr>
            <a:endParaRPr lang="en-US" b="1" dirty="0">
              <a:solidFill>
                <a:srgbClr val="0E84B5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i="1" dirty="0">
                <a:solidFill>
                  <a:srgbClr val="408090"/>
                </a:solidFill>
                <a:latin typeface="Century Gothic" panose="020B0502020202020204" pitchFamily="34" charset="0"/>
              </a:rPr>
              <a:t># Create the application.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Century Gothic" panose="020B0502020202020204" pitchFamily="34" charset="0"/>
              </a:rPr>
              <a:t> APP </a:t>
            </a:r>
            <a:r>
              <a:rPr lang="en-US" dirty="0">
                <a:solidFill>
                  <a:srgbClr val="666666"/>
                </a:solidFill>
                <a:latin typeface="Century Gothic" panose="020B0502020202020204" pitchFamily="34" charset="0"/>
              </a:rPr>
              <a:t>=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flask</a:t>
            </a:r>
            <a:r>
              <a:rPr lang="en-US" dirty="0" err="1">
                <a:solidFill>
                  <a:srgbClr val="666666"/>
                </a:solidFill>
                <a:latin typeface="Century Gothic" panose="020B0502020202020204" pitchFamily="34" charset="0"/>
              </a:rPr>
              <a:t>.</a:t>
            </a:r>
            <a:r>
              <a:rPr lang="en-US" dirty="0" err="1">
                <a:latin typeface="Century Gothic" panose="020B0502020202020204" pitchFamily="34" charset="0"/>
              </a:rPr>
              <a:t>Flask</a:t>
            </a:r>
            <a:r>
              <a:rPr lang="en-US" dirty="0">
                <a:latin typeface="Century Gothic" panose="020B0502020202020204" pitchFamily="34" charset="0"/>
              </a:rPr>
              <a:t>(</a:t>
            </a:r>
            <a:r>
              <a:rPr lang="en-US" dirty="0">
                <a:solidFill>
                  <a:srgbClr val="BB60D5"/>
                </a:solidFill>
                <a:latin typeface="Century Gothic" panose="020B0502020202020204" pitchFamily="34" charset="0"/>
              </a:rPr>
              <a:t>__name__</a:t>
            </a:r>
            <a:r>
              <a:rPr lang="en-US" dirty="0">
                <a:latin typeface="Century Gothic" panose="020B0502020202020204" pitchFamily="34" charset="0"/>
              </a:rPr>
              <a:t>) </a:t>
            </a:r>
          </a:p>
          <a:p>
            <a:pPr>
              <a:spcAft>
                <a:spcPts val="600"/>
              </a:spcAft>
            </a:pPr>
            <a:endParaRPr lang="en-US" b="1" dirty="0">
              <a:solidFill>
                <a:srgbClr val="555555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Century Gothic" panose="020B0502020202020204" pitchFamily="34" charset="0"/>
              </a:rPr>
              <a:t>@</a:t>
            </a:r>
            <a:r>
              <a:rPr lang="en-US" dirty="0" err="1">
                <a:latin typeface="Century Gothic" panose="020B0502020202020204" pitchFamily="34" charset="0"/>
              </a:rPr>
              <a:t>app.route</a:t>
            </a:r>
            <a:r>
              <a:rPr lang="en-US" dirty="0">
                <a:latin typeface="Century Gothic" panose="020B0502020202020204" pitchFamily="34" charset="0"/>
              </a:rPr>
              <a:t>('/')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Century Gothic" panose="020B0502020202020204" pitchFamily="34" charset="0"/>
              </a:rPr>
              <a:t>@</a:t>
            </a:r>
            <a:r>
              <a:rPr lang="en-US" dirty="0" err="1">
                <a:latin typeface="Century Gothic" panose="020B0502020202020204" pitchFamily="34" charset="0"/>
              </a:rPr>
              <a:t>app.route</a:t>
            </a:r>
            <a:r>
              <a:rPr lang="en-US" dirty="0">
                <a:latin typeface="Century Gothic" panose="020B0502020202020204" pitchFamily="34" charset="0"/>
              </a:rPr>
              <a:t>('/index’) </a:t>
            </a:r>
            <a:endParaRPr lang="en-US" b="1" dirty="0">
              <a:solidFill>
                <a:srgbClr val="007020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b="1" dirty="0" err="1">
                <a:solidFill>
                  <a:srgbClr val="007020"/>
                </a:solidFill>
                <a:latin typeface="Century Gothic" panose="020B0502020202020204" pitchFamily="34" charset="0"/>
              </a:rPr>
              <a:t>def</a:t>
            </a:r>
            <a:r>
              <a:rPr lang="en-US" dirty="0">
                <a:latin typeface="Century Gothic" panose="020B0502020202020204" pitchFamily="34" charset="0"/>
              </a:rPr>
              <a:t> index(): </a:t>
            </a:r>
          </a:p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007020"/>
                </a:solidFill>
                <a:latin typeface="Century Gothic" panose="020B0502020202020204" pitchFamily="34" charset="0"/>
              </a:rPr>
              <a:t>	return </a:t>
            </a:r>
            <a:r>
              <a:rPr lang="en-US" dirty="0">
                <a:latin typeface="Century Gothic" panose="020B0502020202020204" pitchFamily="34" charset="0"/>
              </a:rPr>
              <a:t>"Hello, World!"</a:t>
            </a:r>
            <a:endParaRPr lang="en-US" b="1" dirty="0">
              <a:solidFill>
                <a:srgbClr val="007020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600"/>
              </a:spcAft>
            </a:pPr>
            <a:endParaRPr lang="en-US" b="1" dirty="0">
              <a:solidFill>
                <a:srgbClr val="007020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007020"/>
                </a:solidFill>
                <a:latin typeface="Century Gothic" panose="020B0502020202020204" pitchFamily="34" charset="0"/>
              </a:rPr>
              <a:t>if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BB60D5"/>
                </a:solidFill>
                <a:latin typeface="Century Gothic" panose="020B0502020202020204" pitchFamily="34" charset="0"/>
              </a:rPr>
              <a:t>__name__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entury Gothic" panose="020B0502020202020204" pitchFamily="34" charset="0"/>
              </a:rPr>
              <a:t>==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4070A0"/>
                </a:solidFill>
                <a:latin typeface="Century Gothic" panose="020B0502020202020204" pitchFamily="34" charset="0"/>
              </a:rPr>
              <a:t>'__main__'</a:t>
            </a:r>
            <a:r>
              <a:rPr lang="en-US" dirty="0">
                <a:latin typeface="Century Gothic" panose="020B0502020202020204" pitchFamily="34" charset="0"/>
              </a:rPr>
              <a:t>: 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Century Gothic" panose="020B0502020202020204" pitchFamily="34" charset="0"/>
              </a:rPr>
              <a:t>	</a:t>
            </a:r>
            <a:r>
              <a:rPr lang="en-US" dirty="0" err="1">
                <a:latin typeface="Century Gothic" panose="020B0502020202020204" pitchFamily="34" charset="0"/>
              </a:rPr>
              <a:t>app</a:t>
            </a:r>
            <a:r>
              <a:rPr lang="en-US" dirty="0" err="1">
                <a:solidFill>
                  <a:srgbClr val="666666"/>
                </a:solidFill>
                <a:latin typeface="Century Gothic" panose="020B0502020202020204" pitchFamily="34" charset="0"/>
              </a:rPr>
              <a:t>.</a:t>
            </a:r>
            <a:r>
              <a:rPr lang="en-US" dirty="0" err="1">
                <a:latin typeface="Century Gothic" panose="020B0502020202020204" pitchFamily="34" charset="0"/>
              </a:rPr>
              <a:t>run</a:t>
            </a:r>
            <a:r>
              <a:rPr lang="en-US" dirty="0">
                <a:latin typeface="Century Gothic" panose="020B0502020202020204" pitchFamily="34" charset="0"/>
              </a:rPr>
              <a:t>()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23" name="Picture 2" descr="D:\Наташа\корел\сувалкина\презентация НЕЙРОНКИ\ДОД\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331" y="633982"/>
            <a:ext cx="6818692" cy="577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206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" t="56964" b="21413"/>
          <a:stretch/>
        </p:blipFill>
        <p:spPr bwMode="auto">
          <a:xfrm>
            <a:off x="8941149" y="5414009"/>
            <a:ext cx="3268336" cy="71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" t="56964" b="21413"/>
          <a:stretch/>
        </p:blipFill>
        <p:spPr bwMode="auto">
          <a:xfrm>
            <a:off x="5672813" y="5414009"/>
            <a:ext cx="3268336" cy="71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486400" y="5769129"/>
            <a:ext cx="6723085" cy="1095192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5" t="2864" r="1" b="27754"/>
          <a:stretch/>
        </p:blipFill>
        <p:spPr bwMode="auto">
          <a:xfrm>
            <a:off x="9636370" y="0"/>
            <a:ext cx="2559048" cy="227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5DFB763-C978-8E45-9B65-CEB906AE44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25" r="23141"/>
          <a:stretch/>
        </p:blipFill>
        <p:spPr>
          <a:xfrm>
            <a:off x="2" y="0"/>
            <a:ext cx="6709718" cy="6858000"/>
          </a:xfrm>
          <a:prstGeom prst="rect">
            <a:avLst/>
          </a:prstGeom>
        </p:spPr>
      </p:pic>
      <p:pic>
        <p:nvPicPr>
          <p:cNvPr id="13" name="Picture 5" descr="D:\Наташа\корел\сувалкина\презентация НЕЙРОНКИ\ДОД\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709719" cy="686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252;p33"/>
          <p:cNvSpPr txBox="1"/>
          <p:nvPr/>
        </p:nvSpPr>
        <p:spPr>
          <a:xfrm>
            <a:off x="6902691" y="4217442"/>
            <a:ext cx="5824767" cy="9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Clr>
                <a:schemeClr val="lt1"/>
              </a:buClr>
              <a:buSzPts val="5000"/>
            </a:pPr>
            <a:r>
              <a:rPr lang="en-US" sz="72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Rest API</a:t>
            </a:r>
          </a:p>
        </p:txBody>
      </p:sp>
    </p:spTree>
    <p:extLst>
      <p:ext uri="{BB962C8B-B14F-4D97-AF65-F5344CB8AC3E}">
        <p14:creationId xmlns:p14="http://schemas.microsoft.com/office/powerpoint/2010/main" val="2917762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D:\Наташа\корел\сувалкина\фото подборка\15426610965bf323e8d9ef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9" r="46099" b="19813"/>
          <a:stretch/>
        </p:blipFill>
        <p:spPr bwMode="auto">
          <a:xfrm>
            <a:off x="834012" y="0"/>
            <a:ext cx="48911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D:\Наташа\корел\сувалкина\презентация НЕЙРОНКИ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13" y="0"/>
            <a:ext cx="48911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 flipH="1">
            <a:off x="0" y="560648"/>
            <a:ext cx="834013" cy="5870298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B8F8BAE-D583-064D-86F6-D09CFAEDEA1F}"/>
              </a:ext>
            </a:extLst>
          </p:cNvPr>
          <p:cNvSpPr/>
          <p:nvPr/>
        </p:nvSpPr>
        <p:spPr>
          <a:xfrm>
            <a:off x="6071741" y="738191"/>
            <a:ext cx="5730967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rgbClr val="5E6072"/>
                </a:solidFill>
                <a:latin typeface="Century Gothic" panose="020B0502020202020204" pitchFamily="34" charset="0"/>
              </a:rPr>
              <a:t>Можно использовать форматы:</a:t>
            </a:r>
            <a:endParaRPr lang="ru-RU" sz="2400" dirty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Pickle</a:t>
            </a:r>
            <a:r>
              <a:rPr lang="ru-RU" sz="2400" dirty="0">
                <a:solidFill>
                  <a:srgbClr val="5E6072"/>
                </a:solidFill>
                <a:latin typeface="Century Gothic" panose="020B0502020202020204" pitchFamily="34" charset="0"/>
              </a:rPr>
              <a:t>;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Joblib</a:t>
            </a:r>
            <a:r>
              <a:rPr lang="ru-RU" sz="2400" dirty="0">
                <a:solidFill>
                  <a:srgbClr val="5E6072"/>
                </a:solidFill>
                <a:latin typeface="Century Gothic" panose="020B0502020202020204" pitchFamily="34" charset="0"/>
              </a:rPr>
              <a:t>;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5E6072"/>
                </a:solidFill>
                <a:latin typeface="Century Gothic" panose="020B0502020202020204" pitchFamily="34" charset="0"/>
              </a:rPr>
              <a:t>JSON.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1195762" y="552115"/>
            <a:ext cx="3913251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SERIALIZE</a:t>
            </a:r>
            <a:endParaRPr lang="ru-RU" sz="4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1202243" y="1328340"/>
            <a:ext cx="3542753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MACHINE LEARNING MODEL</a:t>
            </a:r>
          </a:p>
        </p:txBody>
      </p:sp>
      <p:pic>
        <p:nvPicPr>
          <p:cNvPr id="20" name="Рисунок 19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91BF0E61-E5B3-9646-B534-4F5A347A2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877" y="3414030"/>
            <a:ext cx="6371695" cy="2907393"/>
          </a:xfrm>
          <a:prstGeom prst="rect">
            <a:avLst/>
          </a:prstGeom>
        </p:spPr>
      </p:pic>
      <p:pic>
        <p:nvPicPr>
          <p:cNvPr id="21" name="Picture 2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160" y="558305"/>
            <a:ext cx="6466840" cy="587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378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23" b="48081"/>
          <a:stretch/>
        </p:blipFill>
        <p:spPr bwMode="auto">
          <a:xfrm flipV="1">
            <a:off x="8907141" y="0"/>
            <a:ext cx="3284859" cy="110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Прямоугольник 24"/>
          <p:cNvSpPr/>
          <p:nvPr/>
        </p:nvSpPr>
        <p:spPr>
          <a:xfrm>
            <a:off x="1" y="1106822"/>
            <a:ext cx="749244" cy="5324123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6ABAEC"/>
              </a:solidFill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8D5EF4D-757E-8F41-B380-95557EA509A2}"/>
              </a:ext>
            </a:extLst>
          </p:cNvPr>
          <p:cNvSpPr/>
          <p:nvPr/>
        </p:nvSpPr>
        <p:spPr>
          <a:xfrm>
            <a:off x="902690" y="214738"/>
            <a:ext cx="450796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Deploy model</a:t>
            </a:r>
          </a:p>
          <a:p>
            <a:endParaRPr lang="en-US" sz="40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400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Рисунок 11" descr="Изображение выглядит как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8148F921-EF2C-7447-8844-892192DD9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157" y="3045500"/>
            <a:ext cx="4274475" cy="178616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BB302C3-B021-8540-B686-1122D799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13" y="2052178"/>
            <a:ext cx="4267200" cy="3644900"/>
          </a:xfrm>
          <a:prstGeom prst="rect">
            <a:avLst/>
          </a:prstGeom>
        </p:spPr>
      </p:pic>
      <p:pic>
        <p:nvPicPr>
          <p:cNvPr id="14" name="Picture 2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5" y="1106822"/>
            <a:ext cx="11442755" cy="532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237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 flipV="1">
            <a:off x="0" y="6147761"/>
            <a:ext cx="12192000" cy="710239"/>
            <a:chOff x="0" y="0"/>
            <a:chExt cx="12192000" cy="710239"/>
          </a:xfrm>
        </p:grpSpPr>
        <p:pic>
          <p:nvPicPr>
            <p:cNvPr id="10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6" t="56964" b="2263"/>
          <a:stretch/>
        </p:blipFill>
        <p:spPr bwMode="auto">
          <a:xfrm>
            <a:off x="9416487" y="0"/>
            <a:ext cx="2775513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93" t="56964" r="-1" b="2263"/>
          <a:stretch/>
        </p:blipFill>
        <p:spPr bwMode="auto">
          <a:xfrm>
            <a:off x="0" y="323493"/>
            <a:ext cx="1701816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угольник 16"/>
          <p:cNvSpPr/>
          <p:nvPr/>
        </p:nvSpPr>
        <p:spPr>
          <a:xfrm>
            <a:off x="5219799" y="130168"/>
            <a:ext cx="17524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GIT</a:t>
            </a:r>
            <a:endParaRPr lang="ru-RU" sz="60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24" name="Прямоугольник 23"/>
          <p:cNvSpPr/>
          <p:nvPr/>
        </p:nvSpPr>
        <p:spPr>
          <a:xfrm flipH="1">
            <a:off x="-3" y="1173892"/>
            <a:ext cx="12192001" cy="525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92D050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B74803B-0A5D-D34E-B7B8-D4378A18C067}"/>
              </a:ext>
            </a:extLst>
          </p:cNvPr>
          <p:cNvSpPr/>
          <p:nvPr/>
        </p:nvSpPr>
        <p:spPr>
          <a:xfrm>
            <a:off x="1085113" y="3094218"/>
            <a:ext cx="637779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b="1" dirty="0">
                <a:solidFill>
                  <a:srgbClr val="5E6072"/>
                </a:solidFill>
                <a:latin typeface="Century Gothic" panose="020B0502020202020204" pitchFamily="34" charset="0"/>
              </a:rPr>
              <a:t> </a:t>
            </a:r>
            <a:r>
              <a:rPr lang="en-US" sz="2400" b="1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Git</a:t>
            </a:r>
            <a:r>
              <a:rPr lang="en-US" sz="2400" b="1" dirty="0">
                <a:solidFill>
                  <a:srgbClr val="5E6072"/>
                </a:solidFill>
                <a:latin typeface="Century Gothic" panose="020B0502020202020204" pitchFamily="34" charset="0"/>
              </a:rPr>
              <a:t> – </a:t>
            </a:r>
            <a:r>
              <a:rPr lang="ru-RU" sz="2400" dirty="0">
                <a:solidFill>
                  <a:srgbClr val="5E6072"/>
                </a:solidFill>
                <a:latin typeface="Century Gothic" panose="020B0502020202020204" pitchFamily="34" charset="0"/>
              </a:rPr>
              <a:t>система </a:t>
            </a:r>
          </a:p>
          <a:p>
            <a:pPr>
              <a:spcAft>
                <a:spcPts val="1800"/>
              </a:spcAft>
            </a:pPr>
            <a:r>
              <a:rPr lang="ru-RU" sz="2400" dirty="0">
                <a:solidFill>
                  <a:srgbClr val="5E6072"/>
                </a:solidFill>
                <a:latin typeface="Century Gothic" panose="020B0502020202020204" pitchFamily="34" charset="0"/>
              </a:rPr>
              <a:t>контроля версия</a:t>
            </a:r>
          </a:p>
        </p:txBody>
      </p:sp>
      <p:pic>
        <p:nvPicPr>
          <p:cNvPr id="16" name="Рисунок 15" descr="Изображение выглядит как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4D3E59B0-4D83-264D-B5BA-A5C6017B9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13" y="1610261"/>
            <a:ext cx="2467428" cy="1031058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A9FD61E-FE33-2741-A019-052BC19EE3C6}"/>
              </a:ext>
            </a:extLst>
          </p:cNvPr>
          <p:cNvSpPr/>
          <p:nvPr/>
        </p:nvSpPr>
        <p:spPr>
          <a:xfrm>
            <a:off x="6318422" y="8902184"/>
            <a:ext cx="3984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https://proglib.io/p/git-for-half-an-hour/</a:t>
            </a:r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C170DA6-9CDD-BC49-BED9-976B4525E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437" y="1244703"/>
            <a:ext cx="5952066" cy="5016575"/>
          </a:xfrm>
          <a:prstGeom prst="rect">
            <a:avLst/>
          </a:prstGeom>
        </p:spPr>
      </p:pic>
      <p:pic>
        <p:nvPicPr>
          <p:cNvPr id="22" name="Picture 2" descr="D:\Наташа\корел\сувалкина\презентация НЕЙРОНКИ\ДОД\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3892"/>
            <a:ext cx="12192000" cy="518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3763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5137</TotalTime>
  <Words>235</Words>
  <Application>Microsoft Macintosh PowerPoint</Application>
  <PresentationFormat>Широкоэкранный</PresentationFormat>
  <Paragraphs>39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 Language Processing</dc:title>
  <dc:creator>Дмитрий Ермолов</dc:creator>
  <cp:lastModifiedBy>Дмитрий Ермолов</cp:lastModifiedBy>
  <cp:revision>64</cp:revision>
  <dcterms:created xsi:type="dcterms:W3CDTF">2019-07-12T11:55:36Z</dcterms:created>
  <dcterms:modified xsi:type="dcterms:W3CDTF">2019-10-09T18:20:44Z</dcterms:modified>
</cp:coreProperties>
</file>